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92340-93A2-4DC0-830F-D2D5DFA29270}" type="datetimeFigureOut">
              <a:rPr lang="es-CO" smtClean="0"/>
              <a:pPr/>
              <a:t>14/01/2018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8196-90BB-44A9-8CDF-62F42E8F956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7158" y="1843110"/>
            <a:ext cx="8558242" cy="294321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Nuevos precios REGULADOS por la Circular 03 de 2017 de la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CNPMyDM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: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Art.1: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Incorpora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225 CUM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(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presentaciones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 a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régimen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control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directo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Art.3: Actualiza Precios Máximos de Venta de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558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(presentaciones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);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Art.4: Fija Precios Máximos de Venta de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248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de Circular 01 de 2017;</a:t>
            </a:r>
            <a:endParaRPr lang="es-MX" sz="2200" b="1" dirty="0" smtClean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Art.5: Fija Precios de Referencia por Unidad mínima de Concentración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PRUmC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para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182 Principios Activos</a:t>
            </a:r>
            <a:r>
              <a:rPr lang="es-CO" sz="2200" b="1" dirty="0">
                <a:solidFill>
                  <a:srgbClr val="000099"/>
                </a:solidFill>
                <a:latin typeface="Arial Narrow" pitchFamily="34" charset="0"/>
              </a:rPr>
              <a:t>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Art.7: Fija Precios Máximos de Venta PMV para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137 Principios Activos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regulados por la Circular 04 de 2012 y no sometidos a regulación por PRI.</a:t>
            </a:r>
            <a:endParaRPr lang="en-US" sz="2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388" y="201589"/>
            <a:ext cx="46799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1400" b="1" dirty="0" smtClean="0">
                <a:solidFill>
                  <a:srgbClr val="FF0000"/>
                </a:solidFill>
              </a:rPr>
              <a:t>Infografías OBSERVAMED</a:t>
            </a:r>
            <a:r>
              <a:rPr lang="es-MX" sz="1400" b="1" dirty="0" smtClean="0">
                <a:solidFill>
                  <a:schemeClr val="hlink"/>
                </a:solidFill>
              </a:rPr>
              <a:t>  </a:t>
            </a:r>
            <a:r>
              <a:rPr lang="es-MX" sz="1400" b="1" dirty="0">
                <a:solidFill>
                  <a:srgbClr val="000099"/>
                </a:solidFill>
              </a:rPr>
              <a:t>Observatorio del Medicamento</a:t>
            </a:r>
            <a:br>
              <a:rPr lang="es-MX" sz="1400" b="1" dirty="0">
                <a:solidFill>
                  <a:srgbClr val="000099"/>
                </a:solidFill>
              </a:rPr>
            </a:br>
            <a:r>
              <a:rPr lang="en-US" sz="1400" b="1" dirty="0" err="1">
                <a:solidFill>
                  <a:srgbClr val="000099"/>
                </a:solidFill>
              </a:rPr>
              <a:t>Federación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Médica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Colombiana</a:t>
            </a:r>
            <a:endParaRPr lang="en-US" sz="1400" b="1" dirty="0">
              <a:solidFill>
                <a:srgbClr val="000099"/>
              </a:solidFill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88" y="142852"/>
            <a:ext cx="229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80994" y="714356"/>
            <a:ext cx="8991600" cy="9175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s-MX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Nueva Regulación de Precios por Circular 03 de 2017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s-MX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la Comisión Nacional de Precios de Medicamentos y Dispositivos Médicos </a:t>
            </a:r>
            <a:r>
              <a:rPr lang="es-MX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CNPMyDM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57158" y="4786322"/>
            <a:ext cx="8572560" cy="1754326"/>
          </a:xfrm>
          <a:prstGeom prst="rect">
            <a:avLst/>
          </a:prstGeom>
          <a:solidFill>
            <a:srgbClr val="FFFF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Art.6: Fija margen para prestadores 7% para  precios =&lt;1.000.000 y 3,5% para &gt;1.000.000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Art.8: Dispone NO incrementos del precio regulado por intermediación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Art.9:  Define mismas obligaciones de regímenes especiales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Art.10: Define sanciones por incumplimiento 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Art.11: Advierte regulación PRI para aumentos injustificados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Art.12: Rige a partir del 1 de marzo y Deroga todas las disposiciones que sean contrarias</a:t>
            </a:r>
            <a:endParaRPr lang="es-ES" b="1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1700234"/>
            <a:ext cx="8701118" cy="437197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Para analizar precios REGULADOS por Art.1° de Circular 03 de 2017: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Art.1: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Incorpora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225 CUM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(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presentaciones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 a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régimen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control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directo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De los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225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solo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81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reportaron ventas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2016 y/o 2017;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Es decir,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144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regulados no reportan precios ni ventas a Sismed16-17;</a:t>
            </a:r>
            <a:endParaRPr lang="es-MX" sz="2200" b="1" dirty="0" smtClean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De 81 CUM con reportes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,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37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reportaron ventas &gt;1.000 millones;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72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regulados reportaron ventas por COP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200.000 millones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2016;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78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regulados reportaron COP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192.000 millones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solo9 meses2017.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s-MX" sz="2200" b="1" dirty="0" err="1" smtClean="0">
                <a:solidFill>
                  <a:srgbClr val="002060"/>
                </a:solidFill>
                <a:latin typeface="Arial Narrow" pitchFamily="34" charset="0"/>
              </a:rPr>
              <a:t>Observamed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-FMC propone relacionar los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PMV fijados por la Circular 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con los Precios Promedio de cada Presentación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PPP según reportes a </a:t>
            </a:r>
            <a:r>
              <a:rPr lang="es-MX" sz="2200" b="1" dirty="0" err="1" smtClean="0">
                <a:solidFill>
                  <a:srgbClr val="FF0000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. Ej.: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CUM 20091924-1 (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Opdivo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de BMS) vendió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16.131 millones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9meses2017, su PPP de 9m2017 fue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5.990.000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y su PMV bajó a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4.880.519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(-18,52%)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PMV de 37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bajó en promedio el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38%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frente a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PPP </a:t>
            </a:r>
            <a:r>
              <a:rPr lang="es-MX" sz="2200" b="1" dirty="0" err="1" smtClean="0">
                <a:solidFill>
                  <a:srgbClr val="FF0000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de 2017o16.</a:t>
            </a:r>
            <a:endParaRPr lang="en-US" sz="2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388" y="201589"/>
            <a:ext cx="46799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1400" b="1" dirty="0" smtClean="0">
                <a:solidFill>
                  <a:srgbClr val="FF0000"/>
                </a:solidFill>
              </a:rPr>
              <a:t>Infografías OBSERVAMED</a:t>
            </a:r>
            <a:r>
              <a:rPr lang="es-MX" sz="1400" b="1" dirty="0" smtClean="0">
                <a:solidFill>
                  <a:schemeClr val="hlink"/>
                </a:solidFill>
              </a:rPr>
              <a:t>  </a:t>
            </a:r>
            <a:r>
              <a:rPr lang="es-MX" sz="1400" b="1" dirty="0">
                <a:solidFill>
                  <a:srgbClr val="000099"/>
                </a:solidFill>
              </a:rPr>
              <a:t>Observatorio del Medicamento</a:t>
            </a:r>
            <a:br>
              <a:rPr lang="es-MX" sz="1400" b="1" dirty="0">
                <a:solidFill>
                  <a:srgbClr val="000099"/>
                </a:solidFill>
              </a:rPr>
            </a:br>
            <a:r>
              <a:rPr lang="en-US" sz="1400" b="1" dirty="0" err="1">
                <a:solidFill>
                  <a:srgbClr val="000099"/>
                </a:solidFill>
              </a:rPr>
              <a:t>Federación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Médica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Colombiana</a:t>
            </a:r>
            <a:endParaRPr lang="en-US" sz="1400" b="1" dirty="0">
              <a:solidFill>
                <a:srgbClr val="000099"/>
              </a:solidFill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88" y="142852"/>
            <a:ext cx="229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80994" y="714356"/>
            <a:ext cx="8991600" cy="9175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s-MX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Nueva Regulación de Precios por Circular 03 de 2017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s-MX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la Comisión Nacional de Precios de Medicamentos y Dispositivos Médicos </a:t>
            </a:r>
            <a:r>
              <a:rPr lang="es-MX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CNPMyDM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4282" y="6072206"/>
            <a:ext cx="8643998" cy="646331"/>
          </a:xfrm>
          <a:prstGeom prst="rect">
            <a:avLst/>
          </a:prstGeom>
          <a:solidFill>
            <a:srgbClr val="E5F5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El Precio Promedio de cada Presentación “PPP” resulta de dividir el total de ventas en valores (Canales Institucional + Comercial) entre el total en Unidades (también de ambos canales)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1700234"/>
            <a:ext cx="8929718" cy="437197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Casos y cosas de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precios REGULADOS por Art.1° de Circular 03 de 2017: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INLYTA 1 mg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CUM 20056375-05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pasó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a Control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directo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con PMV 7.577.663.-</a:t>
            </a:r>
            <a:b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</a:b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-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Este CUM reportó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ventas de 19 unidades a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Sismed2017 por COP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39.874.810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/>
            </a:r>
            <a:b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</a:b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-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Otros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19 CUM de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INLYTA 1 mg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(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Control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Directo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tampoco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reportaron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ventas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cambio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INLYTA 5 mg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CUM 20050749-11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que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vendió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COP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3.163.540.148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en 2017 (x266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unidades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NO </a:t>
            </a:r>
            <a:r>
              <a:rPr lang="en-US" sz="2200" b="1" dirty="0" err="1" smtClean="0">
                <a:solidFill>
                  <a:srgbClr val="FF0000"/>
                </a:solidFill>
                <a:latin typeface="Arial Narrow" pitchFamily="34" charset="0"/>
              </a:rPr>
              <a:t>pasó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 a Control </a:t>
            </a:r>
            <a:r>
              <a:rPr lang="en-US" sz="2200" b="1" dirty="0" err="1" smtClean="0">
                <a:solidFill>
                  <a:srgbClr val="FF0000"/>
                </a:solidFill>
                <a:latin typeface="Arial Narrow" pitchFamily="34" charset="0"/>
              </a:rPr>
              <a:t>Directo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…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e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stá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regulado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por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VUmC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!</a:t>
            </a:r>
            <a:b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</a:b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Su Valor de la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Unidad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mínima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Concentración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resulta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ser COP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12.629.440 (Art.5°)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frente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a COP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11.893.020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Precio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Máx.Canal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Inst.2017 del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Laboratorio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.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Es decir,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144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regulados no reportan precios ni ventas a Sismed16-17;</a:t>
            </a:r>
            <a:endParaRPr lang="es-MX" sz="2200" b="1" dirty="0" smtClean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De 81 CUM con reportes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,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37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reportaron ventas &gt;1.000 millones;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sz="2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388" y="201589"/>
            <a:ext cx="46799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1400" b="1" dirty="0" smtClean="0">
                <a:solidFill>
                  <a:srgbClr val="FF0000"/>
                </a:solidFill>
              </a:rPr>
              <a:t>Infografías OBSERVAMED</a:t>
            </a:r>
            <a:r>
              <a:rPr lang="es-MX" sz="1400" b="1" dirty="0" smtClean="0">
                <a:solidFill>
                  <a:schemeClr val="hlink"/>
                </a:solidFill>
              </a:rPr>
              <a:t>  </a:t>
            </a:r>
            <a:r>
              <a:rPr lang="es-MX" sz="1400" b="1" dirty="0">
                <a:solidFill>
                  <a:srgbClr val="000099"/>
                </a:solidFill>
              </a:rPr>
              <a:t>Observatorio del Medicamento</a:t>
            </a:r>
            <a:br>
              <a:rPr lang="es-MX" sz="1400" b="1" dirty="0">
                <a:solidFill>
                  <a:srgbClr val="000099"/>
                </a:solidFill>
              </a:rPr>
            </a:br>
            <a:r>
              <a:rPr lang="en-US" sz="1400" b="1" dirty="0" err="1">
                <a:solidFill>
                  <a:srgbClr val="000099"/>
                </a:solidFill>
              </a:rPr>
              <a:t>Federación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Médica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Colombiana</a:t>
            </a:r>
            <a:endParaRPr lang="en-US" sz="1400" b="1" dirty="0">
              <a:solidFill>
                <a:srgbClr val="000099"/>
              </a:solidFill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88" y="142852"/>
            <a:ext cx="229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80994" y="714356"/>
            <a:ext cx="8991600" cy="9175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s-MX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Nueva Regulación de Precios por Circular 03 de 2017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s-MX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la Comisión Nacional de Precios de Medicamentos y Dispositivos Médicos </a:t>
            </a:r>
            <a:r>
              <a:rPr lang="es-MX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CNPMyDM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4282" y="6072206"/>
            <a:ext cx="8643998" cy="646331"/>
          </a:xfrm>
          <a:prstGeom prst="rect">
            <a:avLst/>
          </a:prstGeom>
          <a:solidFill>
            <a:srgbClr val="E5F5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El Precio Promedio de cada Presentación “PPP” resulta de dividir el total de ventas en valores (Canales Institucional + Comercial) entre el total en Unidades (también de ambos canales)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1785926"/>
            <a:ext cx="8701118" cy="428628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Análisis de precios REGULADOS por Art.3° de Circular 03 de 2017: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Art.3°: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Actualiza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Precios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Máximos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Venta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558 CUM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(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presentaciones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De los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558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solo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158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reportaron ventas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 y/o 2016;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400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regulados por Art.3°no reportan precios ni ventas a Sismed16-17;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Al relacionar los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PMV fijados por la Circular 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con los Precios Promedio de cada Presentación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PPP* según reportes a </a:t>
            </a:r>
            <a:r>
              <a:rPr lang="es-MX" sz="2200" b="1" dirty="0" err="1" smtClean="0">
                <a:solidFill>
                  <a:srgbClr val="FF0000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2017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, puede verse que:</a:t>
            </a:r>
            <a:endParaRPr lang="es-MX" sz="2200" b="1" dirty="0" smtClean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36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el PMV de la Circular es INFERIOR al PPP de </a:t>
            </a:r>
            <a:r>
              <a:rPr lang="es-CO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2017;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114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el PMV de la Circular es SUPERIOR al PPP de </a:t>
            </a:r>
            <a:r>
              <a:rPr lang="es-CO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2017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2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la reducción del PMV frente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al PPP Sismed17 es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&gt;COP 1 millón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6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el aumento del PMV frente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al PPP Sismed17 es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&gt;COP 1 millón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El Art.3° fijó PMV superior al PPP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 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114 de 150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que reportaron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2017.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En 6 CUM el incremento es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superior </a:t>
            </a:r>
            <a:r>
              <a:rPr lang="es-CO" sz="2200" b="1" smtClean="0">
                <a:solidFill>
                  <a:srgbClr val="FF0000"/>
                </a:solidFill>
                <a:latin typeface="Arial Narrow" pitchFamily="34" charset="0"/>
              </a:rPr>
              <a:t>a </a:t>
            </a:r>
            <a:r>
              <a:rPr lang="es-MX" sz="2200" b="1" smtClean="0">
                <a:solidFill>
                  <a:srgbClr val="FF0000"/>
                </a:solidFill>
                <a:latin typeface="Arial Narrow" pitchFamily="34" charset="0"/>
              </a:rPr>
              <a:t>1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millón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388" y="201589"/>
            <a:ext cx="46799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1400" b="1" dirty="0" smtClean="0">
                <a:solidFill>
                  <a:srgbClr val="FF0000"/>
                </a:solidFill>
              </a:rPr>
              <a:t>Infografías OBSERVAMED</a:t>
            </a:r>
            <a:r>
              <a:rPr lang="es-MX" sz="1400" b="1" dirty="0" smtClean="0">
                <a:solidFill>
                  <a:schemeClr val="hlink"/>
                </a:solidFill>
              </a:rPr>
              <a:t>  </a:t>
            </a:r>
            <a:r>
              <a:rPr lang="es-MX" sz="1400" b="1" dirty="0">
                <a:solidFill>
                  <a:srgbClr val="000099"/>
                </a:solidFill>
              </a:rPr>
              <a:t>Observatorio del Medicamento</a:t>
            </a:r>
            <a:br>
              <a:rPr lang="es-MX" sz="1400" b="1" dirty="0">
                <a:solidFill>
                  <a:srgbClr val="000099"/>
                </a:solidFill>
              </a:rPr>
            </a:br>
            <a:r>
              <a:rPr lang="en-US" sz="1400" b="1" dirty="0" err="1">
                <a:solidFill>
                  <a:srgbClr val="000099"/>
                </a:solidFill>
              </a:rPr>
              <a:t>Federación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Médica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Colombiana</a:t>
            </a:r>
            <a:endParaRPr lang="en-US" sz="1400" b="1" dirty="0">
              <a:solidFill>
                <a:srgbClr val="000099"/>
              </a:solidFill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88" y="142852"/>
            <a:ext cx="229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80994" y="714356"/>
            <a:ext cx="8991600" cy="9175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s-MX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Nueva Regulación de Precios por Circular 03 de 2017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s-MX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la Comisión Nacional de Precios de Medicamentos y Dispositivos Médicos </a:t>
            </a:r>
            <a:r>
              <a:rPr lang="es-MX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CNPMyDM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4282" y="6072206"/>
            <a:ext cx="8786874" cy="646331"/>
          </a:xfrm>
          <a:prstGeom prst="rect">
            <a:avLst/>
          </a:prstGeom>
          <a:solidFill>
            <a:srgbClr val="E5F5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*El Precio Promedio de cada Presentación “PPP” resulta de dividir el total de ventas en valores (Canales Institucional + Comercial) entre el total en Unidades (también de ambos canales)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1785926"/>
            <a:ext cx="8701118" cy="428628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Análisis de precios REGULADOS por Art.4° de Circular 03 de 2017: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Art.4°: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Actualiza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Precios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Máximos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Venta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 de </a:t>
            </a:r>
            <a:r>
              <a:rPr lang="en-US" sz="2200" b="1" dirty="0" smtClean="0">
                <a:solidFill>
                  <a:srgbClr val="FF0000"/>
                </a:solidFill>
                <a:latin typeface="Arial Narrow" pitchFamily="34" charset="0"/>
              </a:rPr>
              <a:t>248 CUM 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(</a:t>
            </a:r>
            <a:r>
              <a:rPr lang="en-US" sz="2200" b="1" dirty="0" err="1" smtClean="0">
                <a:solidFill>
                  <a:srgbClr val="000099"/>
                </a:solidFill>
                <a:latin typeface="Arial Narrow" pitchFamily="34" charset="0"/>
              </a:rPr>
              <a:t>presentaciones</a:t>
            </a:r>
            <a:r>
              <a:rPr lang="en-US" sz="2200" b="1" dirty="0" smtClean="0">
                <a:solidFill>
                  <a:srgbClr val="000099"/>
                </a:solidFill>
                <a:latin typeface="Arial Narrow" pitchFamily="34" charset="0"/>
              </a:rPr>
              <a:t>);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De los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248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solo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49 CUM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reportaron ventas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 y/o 2016;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199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regulados por Art.4°no reportan precios ni ventas a Sismed16-17;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Al relacionar los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PMV fijados por la Circular 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con los Precios Promedio de cada Presentación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PPP* según reportes a </a:t>
            </a:r>
            <a:r>
              <a:rPr lang="es-MX" sz="2200" b="1" dirty="0" err="1" smtClean="0">
                <a:solidFill>
                  <a:srgbClr val="FF0000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 2017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, puede verse que:</a:t>
            </a:r>
            <a:endParaRPr lang="es-MX" sz="2200" b="1" dirty="0" smtClean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“0”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el PMV de la Circular es INFERIOR al PPP de </a:t>
            </a:r>
            <a:r>
              <a:rPr lang="es-CO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2017;</a:t>
            </a:r>
            <a:endParaRPr lang="es-MX" sz="2200" b="1" dirty="0">
              <a:solidFill>
                <a:srgbClr val="000099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49 CUM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el PMV de la Circular es SUPERIOR al PPP de </a:t>
            </a:r>
            <a:r>
              <a:rPr lang="es-CO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 2017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1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el aumento del PMV frente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al PPP Sismed17 es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&gt;COP 1 millón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2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el aumento del PMV frente </a:t>
            </a:r>
            <a:r>
              <a:rPr lang="es-CO" sz="2200" b="1" dirty="0" smtClean="0">
                <a:solidFill>
                  <a:srgbClr val="000099"/>
                </a:solidFill>
                <a:latin typeface="Arial Narrow" pitchFamily="34" charset="0"/>
              </a:rPr>
              <a:t>al PPP Sismed17 es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&gt;COP 500.000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El Art.4° fijó PMV superior al PPP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 en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49 de 49 CUM 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con reportes a </a:t>
            </a:r>
            <a:r>
              <a:rPr lang="es-MX" sz="2200" b="1" dirty="0" err="1" smtClean="0">
                <a:solidFill>
                  <a:srgbClr val="000099"/>
                </a:solidFill>
                <a:latin typeface="Arial Narrow" pitchFamily="34" charset="0"/>
              </a:rPr>
              <a:t>Sismed</a:t>
            </a:r>
            <a:r>
              <a:rPr lang="es-MX" sz="2200" b="1" dirty="0" smtClean="0">
                <a:solidFill>
                  <a:srgbClr val="000099"/>
                </a:solidFill>
                <a:latin typeface="Arial Narrow" pitchFamily="34" charset="0"/>
              </a:rPr>
              <a:t> 2017.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En 3 CUM el incremento es </a:t>
            </a:r>
            <a:r>
              <a:rPr lang="es-CO" sz="2200" b="1" dirty="0" smtClean="0">
                <a:solidFill>
                  <a:srgbClr val="FF0000"/>
                </a:solidFill>
                <a:latin typeface="Arial Narrow" pitchFamily="34" charset="0"/>
              </a:rPr>
              <a:t>superior a </a:t>
            </a:r>
            <a:r>
              <a:rPr lang="es-MX" sz="2200" b="1" dirty="0" smtClean="0">
                <a:solidFill>
                  <a:srgbClr val="FF0000"/>
                </a:solidFill>
                <a:latin typeface="Arial Narrow" pitchFamily="34" charset="0"/>
              </a:rPr>
              <a:t>500.000</a:t>
            </a:r>
            <a:r>
              <a:rPr lang="es-MX" sz="2200" b="1" dirty="0" smtClean="0">
                <a:solidFill>
                  <a:srgbClr val="002060"/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388" y="201589"/>
            <a:ext cx="467995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s-MX" sz="1400" b="1" dirty="0" smtClean="0">
                <a:solidFill>
                  <a:srgbClr val="FF0000"/>
                </a:solidFill>
              </a:rPr>
              <a:t>Infografías OBSERVAMED</a:t>
            </a:r>
            <a:r>
              <a:rPr lang="es-MX" sz="1400" b="1" dirty="0" smtClean="0">
                <a:solidFill>
                  <a:schemeClr val="hlink"/>
                </a:solidFill>
              </a:rPr>
              <a:t>  </a:t>
            </a:r>
            <a:r>
              <a:rPr lang="es-MX" sz="1400" b="1" dirty="0">
                <a:solidFill>
                  <a:srgbClr val="000099"/>
                </a:solidFill>
              </a:rPr>
              <a:t>Observatorio del Medicamento</a:t>
            </a:r>
            <a:br>
              <a:rPr lang="es-MX" sz="1400" b="1" dirty="0">
                <a:solidFill>
                  <a:srgbClr val="000099"/>
                </a:solidFill>
              </a:rPr>
            </a:br>
            <a:r>
              <a:rPr lang="en-US" sz="1400" b="1" dirty="0" err="1">
                <a:solidFill>
                  <a:srgbClr val="000099"/>
                </a:solidFill>
              </a:rPr>
              <a:t>Federación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Médica</a:t>
            </a:r>
            <a:r>
              <a:rPr lang="en-US" sz="1400" b="1" dirty="0">
                <a:solidFill>
                  <a:srgbClr val="000099"/>
                </a:solidFill>
              </a:rPr>
              <a:t> </a:t>
            </a:r>
            <a:r>
              <a:rPr lang="en-US" sz="1400" b="1" dirty="0" err="1">
                <a:solidFill>
                  <a:srgbClr val="000099"/>
                </a:solidFill>
              </a:rPr>
              <a:t>Colombiana</a:t>
            </a:r>
            <a:endParaRPr lang="en-US" sz="1400" b="1" dirty="0">
              <a:solidFill>
                <a:srgbClr val="000099"/>
              </a:solidFill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9088" y="142852"/>
            <a:ext cx="229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80994" y="714356"/>
            <a:ext cx="8991600" cy="9175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s-MX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Nueva Regulación de Precios por Circular 03 de 2017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es-MX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s-MX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la Comisión Nacional de Precios de Medicamentos y Dispositivos Médicos </a:t>
            </a:r>
            <a:r>
              <a:rPr lang="es-MX" dirty="0" err="1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CNPMyDM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4282" y="6072206"/>
            <a:ext cx="8786874" cy="646331"/>
          </a:xfrm>
          <a:prstGeom prst="rect">
            <a:avLst/>
          </a:prstGeom>
          <a:solidFill>
            <a:srgbClr val="E5F5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  <a:latin typeface="Arial Narrow" pitchFamily="34" charset="0"/>
              </a:rPr>
              <a:t>*El Precio Promedio de cada Presentación “PPP” resulta de dividir el total de ventas en valores (Canales Institucional + Comercial) entre el total en Unidades (también de ambos canales)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926</Words>
  <Application>Microsoft Office PowerPoint</Application>
  <PresentationFormat>Presentación en pantalla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OAS</dc:creator>
  <cp:lastModifiedBy>OAS</cp:lastModifiedBy>
  <cp:revision>42</cp:revision>
  <dcterms:created xsi:type="dcterms:W3CDTF">2017-12-27T23:04:48Z</dcterms:created>
  <dcterms:modified xsi:type="dcterms:W3CDTF">2018-01-15T00:14:24Z</dcterms:modified>
</cp:coreProperties>
</file>