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4" r:id="rId8"/>
    <p:sldId id="261" r:id="rId9"/>
    <p:sldId id="262" r:id="rId10"/>
    <p:sldId id="263" r:id="rId11"/>
    <p:sldId id="266" r:id="rId12"/>
    <p:sldId id="268" r:id="rId13"/>
    <p:sldId id="267" r:id="rId14"/>
    <p:sldId id="269" r:id="rId15"/>
    <p:sldId id="284" r:id="rId16"/>
    <p:sldId id="271" r:id="rId17"/>
    <p:sldId id="270" r:id="rId18"/>
    <p:sldId id="275" r:id="rId19"/>
    <p:sldId id="272" r:id="rId20"/>
    <p:sldId id="281" r:id="rId21"/>
    <p:sldId id="277" r:id="rId22"/>
    <p:sldId id="276" r:id="rId23"/>
    <p:sldId id="278" r:id="rId24"/>
    <p:sldId id="279" r:id="rId25"/>
    <p:sldId id="280" r:id="rId26"/>
    <p:sldId id="274" r:id="rId27"/>
    <p:sldId id="273" r:id="rId28"/>
    <p:sldId id="282" r:id="rId29"/>
    <p:sldId id="285" r:id="rId30"/>
    <p:sldId id="283" r:id="rId31"/>
    <p:sldId id="286" r:id="rId32"/>
    <p:sldId id="287" r:id="rId3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F0DE"/>
    <a:srgbClr val="C64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712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CF4ED-BF4B-0841-B4BB-B016973D08D6}" type="datetimeFigureOut">
              <a:rPr lang="es-ES_tradnl" smtClean="0"/>
              <a:t>23/2/18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8493-E6CF-2346-A4A3-98B98CE7366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9754" y="1888177"/>
            <a:ext cx="7504492" cy="2210510"/>
          </a:xfrm>
        </p:spPr>
        <p:txBody>
          <a:bodyPr>
            <a:noAutofit/>
          </a:bodyPr>
          <a:lstStyle/>
          <a:p>
            <a:pPr algn="l"/>
            <a:r>
              <a:rPr lang="en-US" sz="37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THE “PORTFOLIO EFFECT” IN PHARMACEUTICAL PRICE REGULATION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9754" y="4327506"/>
            <a:ext cx="7504492" cy="1288882"/>
          </a:xfrm>
        </p:spPr>
        <p:txBody>
          <a:bodyPr>
            <a:normAutofit/>
          </a:bodyPr>
          <a:lstStyle/>
          <a:p>
            <a:pPr algn="r"/>
            <a:r>
              <a:rPr lang="en-US" sz="2300" b="1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Tatiana Andia</a:t>
            </a:r>
          </a:p>
          <a:p>
            <a:pPr algn="r"/>
            <a:r>
              <a:rPr lang="en-US" sz="180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Sociology Professor at Universidad de los Andes</a:t>
            </a:r>
          </a:p>
          <a:p>
            <a:pPr algn="r"/>
            <a:r>
              <a:rPr lang="en-US" sz="180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Coordinator of ‘Salud Visible’</a:t>
            </a:r>
            <a:endParaRPr lang="en-US" sz="2300">
              <a:solidFill>
                <a:srgbClr val="3AF0D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63054" y="1459949"/>
            <a:ext cx="21595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THE INTERDEPENDENCY EFFECT</a:t>
            </a:r>
          </a:p>
          <a:p>
            <a:endParaRPr lang="es-ES_tradnl" sz="1500" b="1" dirty="0">
              <a:solidFill>
                <a:srgbClr val="3AF0D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· Mutual referencing may lead to price convergence.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(Kanavos, </a:t>
            </a:r>
            <a:r>
              <a:rPr lang="en-US" sz="1400" dirty="0" err="1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Nicod</a:t>
            </a:r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Espin</a:t>
            </a:r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, &amp; Van Den </a:t>
            </a:r>
            <a:r>
              <a:rPr lang="en-US" sz="1400" dirty="0" err="1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Aardweg</a:t>
            </a:r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, 2010 )</a:t>
            </a:r>
          </a:p>
          <a:p>
            <a:endParaRPr lang="es-ES_tradnl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628535EA-5744-694C-8FD7-05EAFF64C860}"/>
              </a:ext>
            </a:extLst>
          </p:cNvPr>
          <p:cNvSpPr txBox="1"/>
          <p:nvPr/>
        </p:nvSpPr>
        <p:spPr>
          <a:xfrm>
            <a:off x="3620022" y="1547497"/>
            <a:ext cx="190395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THE LAUNCHING EFFECT</a:t>
            </a:r>
          </a:p>
          <a:p>
            <a:endParaRPr lang="en-US" sz="1500" b="1" dirty="0">
              <a:solidFill>
                <a:srgbClr val="3AF0D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· Price regulation may lead to higher launching prices.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dirty="0" err="1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Abott</a:t>
            </a:r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 1995)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· Price regulation could affect decisions about in which country to launch first.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dirty="0" err="1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Danzon</a:t>
            </a:r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 et al. 2005)</a:t>
            </a: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C44D0A18-72C7-724B-B293-A6ED24FE4CAE}"/>
              </a:ext>
            </a:extLst>
          </p:cNvPr>
          <p:cNvSpPr txBox="1"/>
          <p:nvPr/>
        </p:nvSpPr>
        <p:spPr>
          <a:xfrm>
            <a:off x="1205297" y="1521113"/>
            <a:ext cx="18538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THE R&amp;D EFFECT</a:t>
            </a:r>
            <a:endParaRPr lang="en-US" sz="1500" dirty="0">
              <a:solidFill>
                <a:srgbClr val="3AF0D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· Price regulation may lead to a decrease in R&amp;D investment via an expected-profit effect and/or a cash-flow effect.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(Vernon 2004)</a:t>
            </a:r>
          </a:p>
        </p:txBody>
      </p:sp>
    </p:spTree>
    <p:extLst>
      <p:ext uri="{BB962C8B-B14F-4D97-AF65-F5344CB8AC3E}">
        <p14:creationId xmlns:p14="http://schemas.microsoft.com/office/powerpoint/2010/main" val="118717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45140" y="1828800"/>
            <a:ext cx="6916365" cy="3190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 Colombia, the evidence shows that:</a:t>
            </a:r>
            <a:br>
              <a:rPr lang="en-US" sz="1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1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. Prices of regulated products decreased (between 31% and 57%).</a:t>
            </a:r>
            <a:br>
              <a:rPr lang="en-US" sz="1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18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. But, total pharmaceutical sales increased at an annual rate of 26%.</a:t>
            </a:r>
            <a:br>
              <a:rPr lang="en-US" sz="1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br>
              <a:rPr lang="en-US" sz="1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1800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(Prada et al. 2018)</a:t>
            </a:r>
          </a:p>
        </p:txBody>
      </p:sp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230684" y="1302307"/>
            <a:ext cx="25052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PRICE OF REGULATED PRODUCTS DECREASE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34421" y="4984226"/>
            <a:ext cx="25678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00" b="1" spc="-15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TOTAL PHARMACEUTICAL EXPENDITURE INCREASES</a:t>
            </a:r>
          </a:p>
        </p:txBody>
      </p:sp>
      <p:pic>
        <p:nvPicPr>
          <p:cNvPr id="11" name="Imagen 31">
            <a:extLst>
              <a:ext uri="{FF2B5EF4-FFF2-40B4-BE49-F238E27FC236}">
                <a16:creationId xmlns:a16="http://schemas.microsoft.com/office/drawing/2014/main" id="{8B5D4FB6-2EA7-3740-83C2-9F7D1E2E68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0" y="116729"/>
            <a:ext cx="4398633" cy="3356042"/>
          </a:xfrm>
          <a:prstGeom prst="rect">
            <a:avLst/>
          </a:prstGeom>
          <a:noFill/>
        </p:spPr>
      </p:pic>
      <p:pic>
        <p:nvPicPr>
          <p:cNvPr id="12" name="Imagen 2">
            <a:extLst>
              <a:ext uri="{FF2B5EF4-FFF2-40B4-BE49-F238E27FC236}">
                <a16:creationId xmlns:a16="http://schemas.microsoft.com/office/drawing/2014/main" id="{A9B43FF1-5612-4C48-909A-B612B5929D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57" y="3531141"/>
            <a:ext cx="4630366" cy="3239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40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57982" y="1799617"/>
            <a:ext cx="5184843" cy="293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III.</a:t>
            </a:r>
          </a:p>
          <a:p>
            <a:pPr algn="ctr"/>
            <a:endParaRPr lang="es-ES_tradnl" sz="37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WHAT IF WE CHANGED THE</a:t>
            </a:r>
          </a:p>
          <a:p>
            <a:pPr algn="ctr"/>
            <a:r>
              <a:rPr lang="es-ES_tradnl" sz="37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UNIT OF ANALYSIS</a:t>
            </a:r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4921" y="628172"/>
            <a:ext cx="6814158" cy="1325563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HOW WE USUALLY EXPLAIN THE INCREASE IN PHARMACEUTICAL EXPENDITURE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64921" y="1961938"/>
            <a:ext cx="69151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Policy 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Incomplete or irregular pharmaceutical price regulation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New medicines are included in the benefits package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Market (and marketing):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New technologies are entering the market (technological pressure)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Lower prices increase access and therefore quantities sold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Induced demand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Health: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6.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Epidemiological changes could increase consumption of certain products</a:t>
            </a:r>
          </a:p>
          <a:p>
            <a:pPr>
              <a:lnSpc>
                <a:spcPct val="150000"/>
              </a:lnSpc>
            </a:pPr>
            <a:endParaRPr lang="en-US" sz="1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84645" y="874801"/>
            <a:ext cx="7530352" cy="803735"/>
          </a:xfrm>
        </p:spPr>
        <p:txBody>
          <a:bodyPr>
            <a:normAutofit/>
          </a:bodyPr>
          <a:lstStyle/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LET</a:t>
            </a:r>
            <a:r>
              <a:rPr lang="es-ES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´S LOOK AT COMPANIES</a:t>
            </a:r>
            <a:endParaRPr lang="es-ES_tradnl" sz="37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169668" y="2774731"/>
            <a:ext cx="4960306" cy="2059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400" dirty="0" err="1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Rather</a:t>
            </a:r>
            <a:r>
              <a:rPr lang="es-ES_tradnl" sz="2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 tan </a:t>
            </a:r>
            <a:r>
              <a:rPr lang="es-ES_tradnl" sz="2400" dirty="0" err="1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looking</a:t>
            </a:r>
            <a:r>
              <a:rPr lang="es-ES_tradnl" sz="2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 at</a:t>
            </a:r>
          </a:p>
          <a:p>
            <a:pPr marL="0" indent="0" algn="ctr">
              <a:buNone/>
            </a:pPr>
            <a:r>
              <a:rPr lang="es-ES_tradnl" sz="2400" b="1" dirty="0">
                <a:solidFill>
                  <a:srgbClr val="3AF0DE"/>
                </a:solidFill>
                <a:latin typeface="Arial" charset="0"/>
                <a:cs typeface="Arial" charset="0"/>
              </a:rPr>
              <a:t>PRODUCTS </a:t>
            </a:r>
            <a:r>
              <a:rPr lang="es-ES_tradnl" sz="2400" b="1" dirty="0" err="1">
                <a:solidFill>
                  <a:srgbClr val="3AF0DE"/>
                </a:solidFill>
                <a:latin typeface="Arial" charset="0"/>
                <a:cs typeface="Arial" charset="0"/>
              </a:rPr>
              <a:t>or</a:t>
            </a:r>
            <a:endParaRPr lang="es-ES_tradnl" sz="2400" b="1" dirty="0">
              <a:solidFill>
                <a:srgbClr val="3AF0DE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s-ES_tradnl" sz="2400" b="1" dirty="0">
                <a:solidFill>
                  <a:srgbClr val="3AF0DE"/>
                </a:solidFill>
                <a:latin typeface="Arial" charset="0"/>
                <a:cs typeface="Arial" charset="0"/>
              </a:rPr>
              <a:t>THERAPEUTIC GROUPS </a:t>
            </a:r>
            <a:r>
              <a:rPr lang="es-ES_tradnl" sz="2400" b="1" dirty="0" err="1">
                <a:solidFill>
                  <a:srgbClr val="3AF0DE"/>
                </a:solidFill>
                <a:latin typeface="Arial" charset="0"/>
                <a:cs typeface="Arial" charset="0"/>
              </a:rPr>
              <a:t>or</a:t>
            </a:r>
            <a:endParaRPr lang="es-ES_tradnl" sz="2400" b="1" dirty="0">
              <a:solidFill>
                <a:srgbClr val="3AF0DE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s-ES_tradnl" sz="2400" b="1" dirty="0">
                <a:solidFill>
                  <a:srgbClr val="3AF0DE"/>
                </a:solidFill>
                <a:latin typeface="Arial" charset="0"/>
                <a:cs typeface="Arial" charset="0"/>
              </a:rPr>
              <a:t>TOTAL EXPENDITURE</a:t>
            </a:r>
            <a:endParaRPr lang="es-ES_tradnl" sz="2400" b="1" dirty="0">
              <a:solidFill>
                <a:srgbClr val="3AF0DE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B9C8B5-0EC0-6D4B-A938-D63A30C5307A}"/>
              </a:ext>
            </a:extLst>
          </p:cNvPr>
          <p:cNvSpPr txBox="1"/>
          <p:nvPr/>
        </p:nvSpPr>
        <p:spPr>
          <a:xfrm>
            <a:off x="1441022" y="6365555"/>
            <a:ext cx="665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15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Isn´t at that level that pricing decisions are made?</a:t>
            </a:r>
          </a:p>
        </p:txBody>
      </p:sp>
    </p:spTree>
    <p:extLst>
      <p:ext uri="{BB962C8B-B14F-4D97-AF65-F5344CB8AC3E}">
        <p14:creationId xmlns:p14="http://schemas.microsoft.com/office/powerpoint/2010/main" val="166494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BE0BB3-C772-C743-B895-75EC4C16CFC1}"/>
              </a:ext>
            </a:extLst>
          </p:cNvPr>
          <p:cNvSpPr txBox="1">
            <a:spLocks/>
          </p:cNvSpPr>
          <p:nvPr/>
        </p:nvSpPr>
        <p:spPr>
          <a:xfrm>
            <a:off x="1857982" y="1799617"/>
            <a:ext cx="5184843" cy="293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IV.</a:t>
            </a:r>
          </a:p>
          <a:p>
            <a:pPr algn="ctr"/>
            <a:endParaRPr lang="es-ES_tradnl" sz="37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WHY LOOKING AT</a:t>
            </a:r>
          </a:p>
          <a:p>
            <a:pPr algn="ctr"/>
            <a:r>
              <a:rPr lang="es-ES_tradnl" sz="37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PORTFOLIOS</a:t>
            </a:r>
          </a:p>
        </p:txBody>
      </p:sp>
    </p:spTree>
    <p:extLst>
      <p:ext uri="{BB962C8B-B14F-4D97-AF65-F5344CB8AC3E}">
        <p14:creationId xmlns:p14="http://schemas.microsoft.com/office/powerpoint/2010/main" val="40829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7655" y="1297266"/>
            <a:ext cx="6588690" cy="842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It may be provide a different understanding of how are pricing and marketing decisions being made </a:t>
            </a:r>
          </a:p>
          <a:p>
            <a:pPr marL="0" indent="0" algn="ctr">
              <a:buNone/>
            </a:pPr>
            <a:endParaRPr lang="en-US" sz="2000" dirty="0">
              <a:solidFill>
                <a:srgbClr val="3AF0DE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3AF0DE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3AF0DE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3AF0DE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3AF0D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36321" y="2480153"/>
            <a:ext cx="727135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It could help us see changes in and identify patterns of prices and quantities of </a:t>
            </a:r>
            <a:r>
              <a:rPr lang="en-US" sz="17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regulated 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within a single company. </a:t>
            </a:r>
          </a:p>
          <a:p>
            <a:pPr>
              <a:lnSpc>
                <a:spcPct val="150000"/>
              </a:lnSpc>
            </a:pPr>
            <a:endParaRPr lang="en-US" sz="1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It could help us see changes in and identify patterns of prices and quantities of </a:t>
            </a:r>
            <a:r>
              <a:rPr lang="en-US" sz="17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unregulated 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products within a single company.</a:t>
            </a:r>
          </a:p>
        </p:txBody>
      </p:sp>
    </p:spTree>
    <p:extLst>
      <p:ext uri="{BB962C8B-B14F-4D97-AF65-F5344CB8AC3E}">
        <p14:creationId xmlns:p14="http://schemas.microsoft.com/office/powerpoint/2010/main" val="54458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8EB7906-50FC-764D-A486-9C6869A8E33D}"/>
              </a:ext>
            </a:extLst>
          </p:cNvPr>
          <p:cNvSpPr txBox="1">
            <a:spLocks/>
          </p:cNvSpPr>
          <p:nvPr/>
        </p:nvSpPr>
        <p:spPr>
          <a:xfrm>
            <a:off x="1857982" y="1799617"/>
            <a:ext cx="5184843" cy="293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V.</a:t>
            </a:r>
          </a:p>
          <a:p>
            <a:pPr algn="ctr"/>
            <a:endParaRPr lang="es-ES_tradnl" sz="37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WHAT WE </a:t>
            </a:r>
            <a:r>
              <a:rPr lang="es-ES_tradnl" sz="37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DID AND DID NOT DO</a:t>
            </a:r>
          </a:p>
        </p:txBody>
      </p:sp>
    </p:spTree>
    <p:extLst>
      <p:ext uri="{BB962C8B-B14F-4D97-AF65-F5344CB8AC3E}">
        <p14:creationId xmlns:p14="http://schemas.microsoft.com/office/powerpoint/2010/main" val="61087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947"/>
            <a:ext cx="9144000" cy="68580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4504" y="630368"/>
            <a:ext cx="6814158" cy="1325563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METHOD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772416" y="1868379"/>
            <a:ext cx="2480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Selected five portfolios</a:t>
            </a:r>
          </a:p>
          <a:p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High impact</a:t>
            </a:r>
          </a:p>
          <a:p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Diverse type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72416" y="3352968"/>
            <a:ext cx="2863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Analyzed the timing of price and quantities changes as well as total sales</a:t>
            </a:r>
          </a:p>
          <a:p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(descriptive)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772416" y="5198012"/>
            <a:ext cx="31069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Suggested avenues for future research</a:t>
            </a:r>
          </a:p>
          <a:p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Suggested policy implications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98835" y="2675222"/>
            <a:ext cx="350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Constructed price and quantity indexes</a:t>
            </a:r>
          </a:p>
          <a:p>
            <a:pPr algn="r"/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Regulated versus not-regulated</a:t>
            </a:r>
          </a:p>
          <a:p>
            <a:pPr algn="r"/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Product that increased prices versus those that decreased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51353" y="4368631"/>
            <a:ext cx="32567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Analyzed the probable causes</a:t>
            </a:r>
          </a:p>
          <a:p>
            <a:pPr algn="r"/>
            <a:r>
              <a: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(to be further analyzed using econometrics)</a:t>
            </a:r>
          </a:p>
        </p:txBody>
      </p:sp>
    </p:spTree>
    <p:extLst>
      <p:ext uri="{BB962C8B-B14F-4D97-AF65-F5344CB8AC3E}">
        <p14:creationId xmlns:p14="http://schemas.microsoft.com/office/powerpoint/2010/main" val="205077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1911" y="1068290"/>
            <a:ext cx="2874571" cy="681286"/>
          </a:xfrm>
        </p:spPr>
        <p:txBody>
          <a:bodyPr>
            <a:normAutofit/>
          </a:bodyPr>
          <a:lstStyle/>
          <a:p>
            <a:r>
              <a:rPr lang="es-ES_tradnl" sz="37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OUTLINE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9967" y="1903954"/>
            <a:ext cx="6439710" cy="397155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promise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pharmaceutical regulation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Cautions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included in the literature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But… what if we changed the </a:t>
            </a:r>
            <a:r>
              <a:rPr lang="en-US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unit of analysi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Why looking at </a:t>
            </a:r>
            <a:r>
              <a:rPr lang="en-US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portfolios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we did in this technical note (</a:t>
            </a:r>
            <a:r>
              <a:rPr lang="en-US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method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we learned by doing it (</a:t>
            </a:r>
            <a:r>
              <a:rPr lang="en-US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lessons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needs to be done (</a:t>
            </a:r>
            <a:r>
              <a:rPr lang="en-US" sz="2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recommendations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53436" y="2188704"/>
            <a:ext cx="5837128" cy="234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VI.</a:t>
            </a:r>
          </a:p>
          <a:p>
            <a:pPr algn="ctr"/>
            <a:endParaRPr lang="es-ES_tradnl" sz="37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WHAT WE</a:t>
            </a:r>
          </a:p>
          <a:p>
            <a:pPr algn="ctr"/>
            <a:r>
              <a:rPr lang="es-ES_tradnl" sz="37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LEARNED</a:t>
            </a:r>
            <a:endParaRPr lang="es-ES_tradnl" sz="37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44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DF8F7AD-7692-2148-9A55-034C580E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78" y="-169635"/>
            <a:ext cx="8686800" cy="1113217"/>
          </a:xfrm>
        </p:spPr>
        <p:txBody>
          <a:bodyPr>
            <a:norm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WHEN SOME PRICES GO DOWN OTHERS GO UP</a:t>
            </a:r>
            <a:endParaRPr lang="es-ES_tradnl" sz="240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30219F-9F1C-E349-8646-922C5B784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356" y="2378803"/>
            <a:ext cx="3530600" cy="271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662A8-ADAA-C04B-A192-FDB2C4862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423" y="3853505"/>
            <a:ext cx="3517900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D31F83-F612-FD47-9689-BBDD9F58B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66" y="3814460"/>
            <a:ext cx="3225800" cy="289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693649-5B1A-E64A-88FF-AAA5FF532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900" y="689146"/>
            <a:ext cx="3403600" cy="2971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C53496-D350-674F-9429-DD323CA9E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66" y="689146"/>
            <a:ext cx="34671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95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340E5AF-2220-E44C-BBB8-A74521F80744}"/>
              </a:ext>
            </a:extLst>
          </p:cNvPr>
          <p:cNvSpPr/>
          <p:nvPr/>
        </p:nvSpPr>
        <p:spPr>
          <a:xfrm>
            <a:off x="5332848" y="5121013"/>
            <a:ext cx="3122579" cy="1205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B6CC1-9737-5C4C-B5C4-8C0779906F9A}"/>
              </a:ext>
            </a:extLst>
          </p:cNvPr>
          <p:cNvSpPr/>
          <p:nvPr/>
        </p:nvSpPr>
        <p:spPr>
          <a:xfrm>
            <a:off x="603115" y="5121013"/>
            <a:ext cx="3122579" cy="1205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43191" y="93012"/>
            <a:ext cx="8686800" cy="1113217"/>
          </a:xfrm>
        </p:spPr>
        <p:txBody>
          <a:bodyPr>
            <a:norm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PRICES OF UNREGULATED PRODUCTS INCREASE</a:t>
            </a:r>
            <a:br>
              <a:rPr lang="es-ES_tradnl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s-ES_tradnl" sz="2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(red and blue </a:t>
            </a:r>
            <a:r>
              <a:rPr lang="es-ES_tradnl" sz="2000" dirty="0" err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lines</a:t>
            </a:r>
            <a:r>
              <a:rPr lang="es-ES_tradnl" sz="2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)</a:t>
            </a:r>
            <a:endParaRPr lang="es-ES_tradnl" sz="240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B078F-8DBD-524D-AA12-40383EE7C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1234"/>
            <a:ext cx="4367718" cy="3482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F58FB-D77D-3547-AF0A-7E0B20624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634" y="1531504"/>
            <a:ext cx="4655366" cy="3482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F14B28-E659-704F-BEA2-6E4D9B9F2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30" y="5121013"/>
            <a:ext cx="2869658" cy="110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499B4E-5007-DA42-9DB8-C55E9761C6F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611025" y="5207479"/>
            <a:ext cx="2725579" cy="10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F78E9-DF23-044B-9D0A-B4954E8FB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2" y="0"/>
            <a:ext cx="9144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F1E7A5-C7FC-8A4B-88AA-D0CA6C4E8013}"/>
              </a:ext>
            </a:extLst>
          </p:cNvPr>
          <p:cNvSpPr/>
          <p:nvPr/>
        </p:nvSpPr>
        <p:spPr>
          <a:xfrm>
            <a:off x="5332848" y="5121013"/>
            <a:ext cx="3122579" cy="1205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B2761D-8274-9943-9745-3E8E10E61D6F}"/>
              </a:ext>
            </a:extLst>
          </p:cNvPr>
          <p:cNvSpPr/>
          <p:nvPr/>
        </p:nvSpPr>
        <p:spPr>
          <a:xfrm>
            <a:off x="802059" y="5140471"/>
            <a:ext cx="3122579" cy="1205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9AC314F-EE8F-204E-9F62-573B13FF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9" y="93012"/>
            <a:ext cx="8842442" cy="1113217"/>
          </a:xfrm>
        </p:spPr>
        <p:txBody>
          <a:bodyPr>
            <a:norm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QUANTITIES OF REGULATED PRODUCTS INCREASE</a:t>
            </a:r>
            <a:br>
              <a:rPr lang="es-ES_tradnl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s-ES_tradnl" sz="2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(</a:t>
            </a:r>
            <a:r>
              <a:rPr lang="es-ES_tradnl" sz="2000" dirty="0" err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green</a:t>
            </a:r>
            <a:r>
              <a:rPr lang="es-ES_tradnl" sz="2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 and </a:t>
            </a:r>
            <a:r>
              <a:rPr lang="es-ES_tradnl" sz="2000" dirty="0" err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purple</a:t>
            </a:r>
            <a:r>
              <a:rPr lang="es-ES_tradnl" sz="2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lines</a:t>
            </a:r>
            <a:r>
              <a:rPr lang="es-ES_tradnl" sz="2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)</a:t>
            </a:r>
            <a:endParaRPr lang="es-ES_tradnl" sz="240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49F12F-6506-3245-8C45-635EBA8F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3" y="1206229"/>
            <a:ext cx="4560720" cy="36521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1C7A0A-3BFF-BE49-90C9-F1F5AB062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750" y="1206229"/>
            <a:ext cx="4539703" cy="36521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627A8A-5F0D-A842-89CD-8706D2585E2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89496" y="5315135"/>
            <a:ext cx="2547707" cy="7706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453358-491A-444C-9486-F44E50F1022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671226" y="5293980"/>
            <a:ext cx="2550505" cy="7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3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88E7CE2B-9A81-044F-803A-8B8BA02A407E}"/>
              </a:ext>
            </a:extLst>
          </p:cNvPr>
          <p:cNvSpPr txBox="1">
            <a:spLocks/>
          </p:cNvSpPr>
          <p:nvPr/>
        </p:nvSpPr>
        <p:spPr>
          <a:xfrm>
            <a:off x="136189" y="93012"/>
            <a:ext cx="8842442" cy="111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TOTAL SALES DECREASE (</a:t>
            </a:r>
            <a:r>
              <a:rPr lang="es-ES_tradnl" sz="2400" b="1" dirty="0" err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but</a:t>
            </a:r>
            <a:r>
              <a:rPr lang="es-ES_tradnl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slightly</a:t>
            </a:r>
            <a:r>
              <a:rPr lang="es-ES_tradnl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)</a:t>
            </a:r>
            <a:endParaRPr lang="es-ES_tradnl" sz="240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74B7EE-0D51-B94E-98A7-4FBF6B74C814}"/>
              </a:ext>
            </a:extLst>
          </p:cNvPr>
          <p:cNvGrpSpPr/>
          <p:nvPr/>
        </p:nvGrpSpPr>
        <p:grpSpPr>
          <a:xfrm>
            <a:off x="1007015" y="1206229"/>
            <a:ext cx="7361002" cy="3939703"/>
            <a:chOff x="1007015" y="1206229"/>
            <a:chExt cx="7361002" cy="393970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40F6C2-3CEF-3D4E-BBAB-C29DE15AE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015" y="1206229"/>
              <a:ext cx="7361002" cy="393970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830996-E3BD-1144-B3E2-408892B61E60}"/>
                </a:ext>
              </a:extLst>
            </p:cNvPr>
            <p:cNvSpPr/>
            <p:nvPr/>
          </p:nvSpPr>
          <p:spPr>
            <a:xfrm>
              <a:off x="2626467" y="4756826"/>
              <a:ext cx="457200" cy="262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D3A62E-854D-3843-88CE-F8A0BDF50A2B}"/>
                </a:ext>
              </a:extLst>
            </p:cNvPr>
            <p:cNvSpPr/>
            <p:nvPr/>
          </p:nvSpPr>
          <p:spPr>
            <a:xfrm>
              <a:off x="3634902" y="4763310"/>
              <a:ext cx="839822" cy="236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 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E4AA0C-2DB4-EE4E-89E3-598EF07641F5}"/>
                </a:ext>
              </a:extLst>
            </p:cNvPr>
            <p:cNvSpPr/>
            <p:nvPr/>
          </p:nvSpPr>
          <p:spPr>
            <a:xfrm>
              <a:off x="6783421" y="4782766"/>
              <a:ext cx="839822" cy="236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 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CCB6E1-8A26-7743-9835-32A67D1979DE}"/>
                </a:ext>
              </a:extLst>
            </p:cNvPr>
            <p:cNvSpPr/>
            <p:nvPr/>
          </p:nvSpPr>
          <p:spPr>
            <a:xfrm>
              <a:off x="5006503" y="4769796"/>
              <a:ext cx="385861" cy="236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 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A0C2F7-623E-C649-8B54-AD344BEA9B56}"/>
                </a:ext>
              </a:extLst>
            </p:cNvPr>
            <p:cNvSpPr/>
            <p:nvPr/>
          </p:nvSpPr>
          <p:spPr>
            <a:xfrm>
              <a:off x="5836596" y="4763310"/>
              <a:ext cx="491955" cy="236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652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7E6DC2-A220-B748-98E2-3D50E57FC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13559"/>
              </p:ext>
            </p:extLst>
          </p:nvPr>
        </p:nvGraphicFramePr>
        <p:xfrm>
          <a:off x="729574" y="1712068"/>
          <a:ext cx="7626487" cy="4474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5394">
                  <a:extLst>
                    <a:ext uri="{9D8B030D-6E8A-4147-A177-3AD203B41FA5}">
                      <a16:colId xmlns:a16="http://schemas.microsoft.com/office/drawing/2014/main" val="1945406644"/>
                    </a:ext>
                  </a:extLst>
                </a:gridCol>
                <a:gridCol w="914514">
                  <a:extLst>
                    <a:ext uri="{9D8B030D-6E8A-4147-A177-3AD203B41FA5}">
                      <a16:colId xmlns:a16="http://schemas.microsoft.com/office/drawing/2014/main" val="1845983942"/>
                    </a:ext>
                  </a:extLst>
                </a:gridCol>
                <a:gridCol w="920056">
                  <a:extLst>
                    <a:ext uri="{9D8B030D-6E8A-4147-A177-3AD203B41FA5}">
                      <a16:colId xmlns:a16="http://schemas.microsoft.com/office/drawing/2014/main" val="3755326846"/>
                    </a:ext>
                  </a:extLst>
                </a:gridCol>
                <a:gridCol w="1080788">
                  <a:extLst>
                    <a:ext uri="{9D8B030D-6E8A-4147-A177-3AD203B41FA5}">
                      <a16:colId xmlns:a16="http://schemas.microsoft.com/office/drawing/2014/main" val="1660484592"/>
                    </a:ext>
                  </a:extLst>
                </a:gridCol>
                <a:gridCol w="1440259">
                  <a:extLst>
                    <a:ext uri="{9D8B030D-6E8A-4147-A177-3AD203B41FA5}">
                      <a16:colId xmlns:a16="http://schemas.microsoft.com/office/drawing/2014/main" val="3913975909"/>
                    </a:ext>
                  </a:extLst>
                </a:gridCol>
                <a:gridCol w="1197973">
                  <a:extLst>
                    <a:ext uri="{9D8B030D-6E8A-4147-A177-3AD203B41FA5}">
                      <a16:colId xmlns:a16="http://schemas.microsoft.com/office/drawing/2014/main" val="750744873"/>
                    </a:ext>
                  </a:extLst>
                </a:gridCol>
                <a:gridCol w="1127503">
                  <a:extLst>
                    <a:ext uri="{9D8B030D-6E8A-4147-A177-3AD203B41FA5}">
                      <a16:colId xmlns:a16="http://schemas.microsoft.com/office/drawing/2014/main" val="347628352"/>
                    </a:ext>
                  </a:extLst>
                </a:gridCol>
              </a:tblGrid>
              <a:tr h="942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Company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No. </a:t>
                      </a:r>
                      <a:r>
                        <a:rPr lang="es-ES_tradnl" sz="1200" dirty="0" err="1">
                          <a:effectLst/>
                        </a:rPr>
                        <a:t>Regulated</a:t>
                      </a:r>
                      <a:r>
                        <a:rPr lang="es-ES_tradnl" sz="1200" dirty="0">
                          <a:effectLst/>
                        </a:rPr>
                        <a:t> </a:t>
                      </a:r>
                      <a:r>
                        <a:rPr lang="es-ES_tradnl" sz="1200" dirty="0" err="1">
                          <a:effectLst/>
                        </a:rPr>
                        <a:t>products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effectLst/>
                        </a:rPr>
                        <a:t>First</a:t>
                      </a:r>
                      <a:r>
                        <a:rPr lang="es-ES_tradnl" sz="1200" dirty="0">
                          <a:effectLst/>
                        </a:rPr>
                        <a:t> IRP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effectLst/>
                        </a:rPr>
                        <a:t>Products</a:t>
                      </a:r>
                      <a:r>
                        <a:rPr lang="es-ES_tradnl" sz="1200" dirty="0">
                          <a:effectLst/>
                        </a:rPr>
                        <a:t> </a:t>
                      </a:r>
                      <a:r>
                        <a:rPr lang="es-ES_tradnl" sz="1200" dirty="0" err="1">
                          <a:effectLst/>
                        </a:rPr>
                        <a:t>with</a:t>
                      </a:r>
                      <a:r>
                        <a:rPr lang="es-ES_tradnl" sz="1200" dirty="0">
                          <a:effectLst/>
                        </a:rPr>
                        <a:t> </a:t>
                      </a:r>
                      <a:r>
                        <a:rPr lang="es-ES_tradnl" sz="1200" dirty="0" err="1">
                          <a:effectLst/>
                        </a:rPr>
                        <a:t>greatest</a:t>
                      </a:r>
                      <a:r>
                        <a:rPr lang="es-ES_tradnl" sz="1200" dirty="0">
                          <a:effectLst/>
                        </a:rPr>
                        <a:t> Price </a:t>
                      </a:r>
                      <a:r>
                        <a:rPr lang="es-ES_tradnl" sz="1200" dirty="0" err="1">
                          <a:effectLst/>
                        </a:rPr>
                        <a:t>increase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effectLst/>
                        </a:rPr>
                        <a:t>Products</a:t>
                      </a:r>
                      <a:r>
                        <a:rPr lang="es-ES_tradnl" sz="1200" dirty="0">
                          <a:effectLst/>
                        </a:rPr>
                        <a:t> </a:t>
                      </a:r>
                      <a:r>
                        <a:rPr lang="es-ES_tradnl" sz="1200" dirty="0" err="1">
                          <a:effectLst/>
                        </a:rPr>
                        <a:t>with</a:t>
                      </a:r>
                      <a:r>
                        <a:rPr lang="es-ES_tradnl" sz="1200" dirty="0">
                          <a:effectLst/>
                        </a:rPr>
                        <a:t> </a:t>
                      </a:r>
                      <a:r>
                        <a:rPr lang="es-ES_tradnl" sz="1200" dirty="0" err="1">
                          <a:effectLst/>
                        </a:rPr>
                        <a:t>greates</a:t>
                      </a:r>
                      <a:r>
                        <a:rPr lang="es-ES_tradnl" sz="1200" dirty="0">
                          <a:effectLst/>
                        </a:rPr>
                        <a:t> </a:t>
                      </a:r>
                      <a:r>
                        <a:rPr lang="es-ES_tradnl" sz="1200" dirty="0" err="1">
                          <a:effectLst/>
                        </a:rPr>
                        <a:t>quantity</a:t>
                      </a:r>
                      <a:r>
                        <a:rPr lang="es-ES_tradnl" sz="1200" dirty="0">
                          <a:effectLst/>
                        </a:rPr>
                        <a:t> </a:t>
                      </a:r>
                      <a:r>
                        <a:rPr lang="es-ES_tradnl" sz="1200" dirty="0" err="1">
                          <a:effectLst/>
                        </a:rPr>
                        <a:t>increase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Average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monthly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effect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on</a:t>
                      </a:r>
                      <a:r>
                        <a:rPr lang="es-ES" sz="1200" dirty="0">
                          <a:effectLst/>
                        </a:rPr>
                        <a:t> sales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(</a:t>
                      </a:r>
                      <a:r>
                        <a:rPr lang="es-ES_tradnl" sz="1200" dirty="0" err="1">
                          <a:effectLst/>
                        </a:rPr>
                        <a:t>current</a:t>
                      </a:r>
                      <a:r>
                        <a:rPr lang="es-ES_tradnl" sz="12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 sales </a:t>
                      </a:r>
                      <a:r>
                        <a:rPr lang="es-ES" sz="1200" dirty="0" err="1">
                          <a:effectLst/>
                        </a:rPr>
                        <a:t>change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(base=2015)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603306"/>
                  </a:ext>
                </a:extLst>
              </a:tr>
              <a:tr h="706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2013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No regulados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(institucional)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Regulados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(institucional)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+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- 20%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9532523"/>
                  </a:ext>
                </a:extLst>
              </a:tr>
              <a:tr h="706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B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2013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No regulados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(institucional)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Regulados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(institucional)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+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-3%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4758707"/>
                  </a:ext>
                </a:extLst>
              </a:tr>
              <a:tr h="706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2013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No regulados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(comercial)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Regulados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(institucional)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-12%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9737418"/>
                  </a:ext>
                </a:extLst>
              </a:tr>
              <a:tr h="706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D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2013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No regulados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(comercial)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Regulados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(institucional)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+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+17%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1317958"/>
                  </a:ext>
                </a:extLst>
              </a:tr>
              <a:tr h="706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2013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No regulados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(comercial)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Regulados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(institucional)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+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-12%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506923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EF461FA7-FAC2-4E4E-9BD5-37BCFBB456EB}"/>
              </a:ext>
            </a:extLst>
          </p:cNvPr>
          <p:cNvSpPr txBox="1">
            <a:spLocks/>
          </p:cNvSpPr>
          <p:nvPr/>
        </p:nvSpPr>
        <p:spPr>
          <a:xfrm>
            <a:off x="136189" y="93012"/>
            <a:ext cx="8842442" cy="111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SUMMARY OF EFFECTS</a:t>
            </a:r>
            <a:endParaRPr lang="es-ES_tradnl" sz="240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3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FEE3C3B-EF70-9742-8163-0121F8C179C7}"/>
              </a:ext>
            </a:extLst>
          </p:cNvPr>
          <p:cNvSpPr txBox="1">
            <a:spLocks/>
          </p:cNvSpPr>
          <p:nvPr/>
        </p:nvSpPr>
        <p:spPr>
          <a:xfrm>
            <a:off x="1653436" y="2188704"/>
            <a:ext cx="5837128" cy="234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VII.</a:t>
            </a:r>
          </a:p>
          <a:p>
            <a:pPr algn="ctr"/>
            <a:endParaRPr lang="es-ES_tradnl" sz="37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WHAT NEEDS TO BE</a:t>
            </a:r>
          </a:p>
          <a:p>
            <a:pPr algn="ctr"/>
            <a:r>
              <a:rPr lang="es-ES_tradnl" sz="37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DONE</a:t>
            </a:r>
            <a:endParaRPr lang="es-ES_tradnl" sz="37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27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64921" y="2118770"/>
            <a:ext cx="6814158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EXPAND THE REGULATORY TOOLKIT</a:t>
            </a:r>
          </a:p>
        </p:txBody>
      </p:sp>
    </p:spTree>
    <p:extLst>
      <p:ext uri="{BB962C8B-B14F-4D97-AF65-F5344CB8AC3E}">
        <p14:creationId xmlns:p14="http://schemas.microsoft.com/office/powerpoint/2010/main" val="240146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42416" y="2369290"/>
            <a:ext cx="6712085" cy="1930336"/>
          </a:xfrm>
        </p:spPr>
        <p:txBody>
          <a:bodyPr>
            <a:normAutofit/>
          </a:bodyPr>
          <a:lstStyle/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LINK COVERAGE AND PHARMACEUTICAL POLICIES</a:t>
            </a:r>
          </a:p>
        </p:txBody>
      </p:sp>
    </p:spTree>
    <p:extLst>
      <p:ext uri="{BB962C8B-B14F-4D97-AF65-F5344CB8AC3E}">
        <p14:creationId xmlns:p14="http://schemas.microsoft.com/office/powerpoint/2010/main" val="845358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06824" y="2729753"/>
            <a:ext cx="7530352" cy="1278043"/>
          </a:xfrm>
        </p:spPr>
        <p:txBody>
          <a:bodyPr>
            <a:normAutofit/>
          </a:bodyPr>
          <a:lstStyle/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MONITOR PRICE AND QUANTITY INCREASES</a:t>
            </a:r>
          </a:p>
        </p:txBody>
      </p:sp>
    </p:spTree>
    <p:extLst>
      <p:ext uri="{BB962C8B-B14F-4D97-AF65-F5344CB8AC3E}">
        <p14:creationId xmlns:p14="http://schemas.microsoft.com/office/powerpoint/2010/main" val="59012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53" y="1731523"/>
            <a:ext cx="6198035" cy="218516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I.</a:t>
            </a:r>
            <a:b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b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THE</a:t>
            </a:r>
            <a:r>
              <a:rPr lang="es-ES_tradnl" sz="37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 PROMISE </a:t>
            </a:r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OF</a:t>
            </a:r>
            <a:r>
              <a:rPr lang="es-ES_tradnl" sz="37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PHARMACEUTICAL PRICE REGULATION</a:t>
            </a:r>
            <a:b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(</a:t>
            </a:r>
            <a:r>
              <a:rPr lang="es-ES_tradnl" sz="3700" b="1" dirty="0" err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IRPs</a:t>
            </a:r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 in particular)</a:t>
            </a:r>
            <a:endParaRPr lang="es-ES_tradnl" sz="3700" b="1" dirty="0">
              <a:solidFill>
                <a:srgbClr val="3AF0D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06824" y="2729753"/>
            <a:ext cx="7530352" cy="113212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CULTURAL CHANGE AND RATIONAL USE OF MEDICINES</a:t>
            </a:r>
          </a:p>
        </p:txBody>
      </p:sp>
    </p:spTree>
    <p:extLst>
      <p:ext uri="{BB962C8B-B14F-4D97-AF65-F5344CB8AC3E}">
        <p14:creationId xmlns:p14="http://schemas.microsoft.com/office/powerpoint/2010/main" val="1027267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5D39D87-9CAC-A649-A514-82906DCFD3FA}"/>
              </a:ext>
            </a:extLst>
          </p:cNvPr>
          <p:cNvSpPr txBox="1">
            <a:spLocks/>
          </p:cNvSpPr>
          <p:nvPr/>
        </p:nvSpPr>
        <p:spPr>
          <a:xfrm>
            <a:off x="1164921" y="2118770"/>
            <a:ext cx="6814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7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STUDY FAR MORE</a:t>
            </a:r>
            <a:endParaRPr lang="es-ES_tradnl" sz="37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0196956-F8CB-F74D-9379-065CD16F161B}"/>
              </a:ext>
            </a:extLst>
          </p:cNvPr>
          <p:cNvSpPr txBox="1">
            <a:spLocks/>
          </p:cNvSpPr>
          <p:nvPr/>
        </p:nvSpPr>
        <p:spPr>
          <a:xfrm>
            <a:off x="1785025" y="3444333"/>
            <a:ext cx="5924145" cy="15848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Conduct econometric analysis to assess causality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Specific product effects and their importance for public health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Compare across more companies</a:t>
            </a:r>
          </a:p>
          <a:p>
            <a:pPr>
              <a:buFont typeface="Wingdings" pitchFamily="2" charset="2"/>
              <a:buChar char="ü"/>
            </a:pPr>
            <a:endParaRPr lang="en-US" sz="2000" b="1" dirty="0">
              <a:solidFill>
                <a:srgbClr val="3AF0DE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>
              <a:solidFill>
                <a:srgbClr val="3AF0DE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>
              <a:solidFill>
                <a:srgbClr val="3AF0DE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>
              <a:solidFill>
                <a:srgbClr val="3AF0DE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>
              <a:solidFill>
                <a:srgbClr val="3A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89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5D39D87-9CAC-A649-A514-82906DCFD3FA}"/>
              </a:ext>
            </a:extLst>
          </p:cNvPr>
          <p:cNvSpPr txBox="1">
            <a:spLocks/>
          </p:cNvSpPr>
          <p:nvPr/>
        </p:nvSpPr>
        <p:spPr>
          <a:xfrm>
            <a:off x="1213560" y="503978"/>
            <a:ext cx="6814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700" b="1" dirty="0">
                <a:latin typeface="Arial Black" charset="0"/>
                <a:ea typeface="Arial Black" charset="0"/>
                <a:cs typeface="Arial Black" charset="0"/>
              </a:rPr>
              <a:t>THINK OF PHARMACEUTICAL EXPENDITURE AS A BALOON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C9ABA-67C6-5140-BD2E-1B3C6ECA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91" y="1829541"/>
            <a:ext cx="5968054" cy="3971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0705EC-AA4E-F64C-AD1D-86B0A8870E8D}"/>
              </a:ext>
            </a:extLst>
          </p:cNvPr>
          <p:cNvSpPr txBox="1"/>
          <p:nvPr/>
        </p:nvSpPr>
        <p:spPr>
          <a:xfrm>
            <a:off x="5807413" y="6147881"/>
            <a:ext cx="1829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Contiades</a:t>
            </a:r>
            <a:r>
              <a:rPr lang="en-US" sz="1400" dirty="0"/>
              <a:t> et al. 2007)</a:t>
            </a:r>
          </a:p>
        </p:txBody>
      </p:sp>
    </p:spTree>
    <p:extLst>
      <p:ext uri="{BB962C8B-B14F-4D97-AF65-F5344CB8AC3E}">
        <p14:creationId xmlns:p14="http://schemas.microsoft.com/office/powerpoint/2010/main" val="356785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192" y="231089"/>
            <a:ext cx="6216734" cy="1112945"/>
          </a:xfrm>
        </p:spPr>
        <p:txBody>
          <a:bodyPr>
            <a:normAutofit/>
          </a:bodyPr>
          <a:lstStyle/>
          <a:p>
            <a:pPr algn="ctr"/>
            <a:r>
              <a:rPr lang="es-ES_tradnl" sz="35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THE </a:t>
            </a:r>
            <a:r>
              <a:rPr lang="es-ES_tradnl" sz="35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PROMISE </a:t>
            </a:r>
            <a:r>
              <a:rPr lang="es-ES_tradnl" sz="35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OF SAVINGS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D2E40-2A28-AC45-9DFB-D28B494B18D5}"/>
              </a:ext>
            </a:extLst>
          </p:cNvPr>
          <p:cNvSpPr/>
          <p:nvPr/>
        </p:nvSpPr>
        <p:spPr>
          <a:xfrm>
            <a:off x="1070043" y="5237215"/>
            <a:ext cx="24121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</a:rPr>
              <a:t>ESTIMATED SAVINGS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C0D183-1A9E-7C47-A446-2AF26ACF0C32}"/>
              </a:ext>
            </a:extLst>
          </p:cNvPr>
          <p:cNvSpPr/>
          <p:nvPr/>
        </p:nvSpPr>
        <p:spPr>
          <a:xfrm>
            <a:off x="3482166" y="4665336"/>
            <a:ext cx="3863887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60000"/>
              </a:lnSpc>
            </a:pPr>
            <a:r>
              <a:rPr lang="en-US" sz="13800" b="1" dirty="0">
                <a:solidFill>
                  <a:srgbClr val="C646FF"/>
                </a:solidFill>
              </a:rPr>
              <a:t>$200</a:t>
            </a:r>
            <a:r>
              <a:rPr lang="en-US" sz="13800" b="1" dirty="0">
                <a:solidFill>
                  <a:schemeClr val="accent3"/>
                </a:solidFill>
              </a:rPr>
              <a:t> </a:t>
            </a:r>
          </a:p>
          <a:p>
            <a:pPr lvl="0" algn="r">
              <a:lnSpc>
                <a:spcPct val="60000"/>
              </a:lnSpc>
            </a:pPr>
            <a:r>
              <a:rPr lang="en-US" sz="4800" b="1" dirty="0">
                <a:solidFill>
                  <a:srgbClr val="C646FF"/>
                </a:solidFill>
              </a:rPr>
              <a:t>MILLION USD</a:t>
            </a:r>
            <a:endParaRPr lang="en-US" sz="4800" dirty="0">
              <a:solidFill>
                <a:srgbClr val="C646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5D72A-9109-B749-B745-3969DC8288E6}"/>
              </a:ext>
            </a:extLst>
          </p:cNvPr>
          <p:cNvSpPr/>
          <p:nvPr/>
        </p:nvSpPr>
        <p:spPr>
          <a:xfrm>
            <a:off x="5414109" y="3208567"/>
            <a:ext cx="2915625" cy="9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PRICE REDUCTION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9C42B-FE64-F44A-BC6C-E15C4C3E6350}"/>
              </a:ext>
            </a:extLst>
          </p:cNvPr>
          <p:cNvSpPr/>
          <p:nvPr/>
        </p:nvSpPr>
        <p:spPr>
          <a:xfrm>
            <a:off x="4977618" y="1797459"/>
            <a:ext cx="3399097" cy="1833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3800" b="1" dirty="0">
                <a:solidFill>
                  <a:srgbClr val="C646FF"/>
                </a:solidFill>
              </a:rPr>
              <a:t>42%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7081CE-6E75-6B45-97CF-189DA15001E9}"/>
              </a:ext>
            </a:extLst>
          </p:cNvPr>
          <p:cNvSpPr/>
          <p:nvPr/>
        </p:nvSpPr>
        <p:spPr>
          <a:xfrm>
            <a:off x="157324" y="3222088"/>
            <a:ext cx="3875843" cy="9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REGULATED DRUGS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8C8218-18E8-2548-B2FC-4BCBAFA2F4A2}"/>
              </a:ext>
            </a:extLst>
          </p:cNvPr>
          <p:cNvSpPr/>
          <p:nvPr/>
        </p:nvSpPr>
        <p:spPr>
          <a:xfrm>
            <a:off x="363559" y="1772492"/>
            <a:ext cx="3399097" cy="1833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n-US" sz="13800" b="1" dirty="0">
                <a:solidFill>
                  <a:srgbClr val="C646FF"/>
                </a:solidFill>
              </a:rPr>
              <a:t>863</a:t>
            </a:r>
            <a:endParaRPr lang="en-US" sz="13800" dirty="0">
              <a:solidFill>
                <a:srgbClr val="C64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ECE7DD7-68E1-0D4F-A725-A0F4B339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192" y="231089"/>
            <a:ext cx="6216734" cy="1112945"/>
          </a:xfrm>
        </p:spPr>
        <p:txBody>
          <a:bodyPr>
            <a:normAutofit/>
          </a:bodyPr>
          <a:lstStyle/>
          <a:p>
            <a:pPr algn="ctr"/>
            <a:r>
              <a:rPr lang="es-ES_tradnl" sz="35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THE</a:t>
            </a:r>
            <a:r>
              <a:rPr lang="es-ES_tradnl" sz="35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 PROMISE </a:t>
            </a:r>
            <a:r>
              <a:rPr lang="es-ES_tradnl" sz="35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OF SELF REGULATION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F440F-905B-8243-84E0-76EE10AED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432017"/>
            <a:ext cx="5214027" cy="28635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C79473-482B-6448-A4C4-1200ADF1EE5F}"/>
              </a:ext>
            </a:extLst>
          </p:cNvPr>
          <p:cNvSpPr/>
          <p:nvPr/>
        </p:nvSpPr>
        <p:spPr>
          <a:xfrm>
            <a:off x="-194552" y="1546030"/>
            <a:ext cx="2214488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</a:rPr>
              <a:t>YOU ARE BEING WATCHED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6CA9E2-4EDE-9947-A93E-CE81AE3D76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4026" y="3618690"/>
            <a:ext cx="3929974" cy="3230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3DDBB0-8F0C-BB4A-9AF1-F0F3A1267FA0}"/>
              </a:ext>
            </a:extLst>
          </p:cNvPr>
          <p:cNvSpPr/>
          <p:nvPr/>
        </p:nvSpPr>
        <p:spPr>
          <a:xfrm>
            <a:off x="4977320" y="3708196"/>
            <a:ext cx="2590799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</a:rPr>
              <a:t>REPUTATION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46523" y="1605063"/>
            <a:ext cx="6805255" cy="3297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 general, the literature does suggest that the prices of regulated products decrease thanks to IRPs.</a:t>
            </a:r>
            <a:br>
              <a:rPr lang="en-US" sz="1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br>
              <a:rPr lang="en-US" sz="1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1800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(</a:t>
            </a:r>
            <a:r>
              <a:rPr lang="en-US" sz="1800" dirty="0" err="1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Windmeijer</a:t>
            </a:r>
            <a:r>
              <a:rPr lang="en-US" sz="1800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, De </a:t>
            </a:r>
            <a:r>
              <a:rPr lang="en-US" sz="1800" dirty="0" err="1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Laat</a:t>
            </a:r>
            <a:r>
              <a:rPr lang="en-US" sz="1800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, </a:t>
            </a:r>
            <a:r>
              <a:rPr lang="en-US" sz="1800" dirty="0" err="1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Douven</a:t>
            </a:r>
            <a:r>
              <a:rPr lang="en-US" sz="1800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, &amp; Mot, 2006; </a:t>
            </a:r>
            <a:r>
              <a:rPr lang="en-US" sz="1800" dirty="0" err="1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Filko</a:t>
            </a:r>
            <a:r>
              <a:rPr lang="en-US" sz="1800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 &amp; </a:t>
            </a:r>
            <a:r>
              <a:rPr lang="en-US" sz="1800" dirty="0" err="1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Szilagyiova</a:t>
            </a:r>
            <a:r>
              <a:rPr lang="en-US" sz="1800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, 2009; </a:t>
            </a:r>
            <a:r>
              <a:rPr lang="en-US" sz="1800" dirty="0" err="1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Håkonsen</a:t>
            </a:r>
            <a:r>
              <a:rPr lang="en-US" sz="1800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, Horn, &amp; </a:t>
            </a:r>
            <a:r>
              <a:rPr lang="en-US" sz="1800" dirty="0" err="1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Toverud</a:t>
            </a:r>
            <a:r>
              <a:rPr lang="en-US" sz="1800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, 2009 Leopold, Mantel-</a:t>
            </a:r>
            <a:r>
              <a:rPr lang="en-US" sz="1800" dirty="0" err="1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Teeuwisse</a:t>
            </a:r>
            <a:r>
              <a:rPr lang="en-US" sz="1800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, et al., 2012)</a:t>
            </a:r>
          </a:p>
        </p:txBody>
      </p:sp>
    </p:spTree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23F9269-CD52-EC44-8173-975A86EB07DA}"/>
              </a:ext>
            </a:extLst>
          </p:cNvPr>
          <p:cNvSpPr txBox="1">
            <a:spLocks/>
          </p:cNvSpPr>
          <p:nvPr/>
        </p:nvSpPr>
        <p:spPr>
          <a:xfrm>
            <a:off x="1638353" y="2003898"/>
            <a:ext cx="6198035" cy="2305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II.</a:t>
            </a:r>
          </a:p>
          <a:p>
            <a:pPr algn="ctr"/>
            <a:endParaRPr lang="es-ES_tradnl" sz="37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s-ES_tradnl" sz="3700" b="1" dirty="0">
                <a:solidFill>
                  <a:srgbClr val="3AF0DE"/>
                </a:solidFill>
                <a:latin typeface="Arial Black" charset="0"/>
                <a:ea typeface="Arial Black" charset="0"/>
                <a:cs typeface="Arial Black" charset="0"/>
              </a:rPr>
              <a:t>EXERCIZE CAUTION </a:t>
            </a:r>
            <a:r>
              <a:rPr lang="es-ES_tradnl" sz="37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AS SUGGESTED IN THE LITERATURE</a:t>
            </a:r>
            <a:endParaRPr lang="es-ES_tradnl" sz="3700" b="1" dirty="0">
              <a:solidFill>
                <a:srgbClr val="3AF0D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88"/>
          <a:stretch/>
        </p:blipFill>
        <p:spPr>
          <a:xfrm>
            <a:off x="0" y="0"/>
            <a:ext cx="335697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15025" y="1453019"/>
            <a:ext cx="185385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THE R&amp;D EFFECT</a:t>
            </a:r>
            <a:endParaRPr lang="es-ES_tradnl" sz="1500" dirty="0">
              <a:solidFill>
                <a:srgbClr val="3AF0D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· Price </a:t>
            </a:r>
            <a:r>
              <a:rPr lang="es-ES_tradnl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regulation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may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lead to a </a:t>
            </a:r>
            <a:r>
              <a:rPr lang="es-ES_tradnl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decrease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 R&amp;D </a:t>
            </a:r>
            <a:r>
              <a:rPr lang="es-ES_tradnl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investment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via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expected-profit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effect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and/</a:t>
            </a:r>
            <a:r>
              <a:rPr lang="es-ES_tradnl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 cash-flow </a:t>
            </a:r>
            <a:r>
              <a:rPr lang="es-ES_tradnl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effect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9"/>
          <a:stretch/>
        </p:blipFill>
        <p:spPr>
          <a:xfrm>
            <a:off x="0" y="262647"/>
            <a:ext cx="577449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20022" y="1790690"/>
            <a:ext cx="190395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THE LAUNCHING EFFECT</a:t>
            </a:r>
          </a:p>
          <a:p>
            <a:endParaRPr lang="en-US" sz="1500" b="1" dirty="0">
              <a:solidFill>
                <a:srgbClr val="3AF0D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· Price regulation may lead to higher launching prices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dirty="0" err="1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Abott</a:t>
            </a:r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 1995)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· Price regulation could affect decisions about in which country to launch first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dirty="0" err="1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Danzon</a:t>
            </a:r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 et al. 2005)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CD2B05-8796-8B46-8B46-4A42BF00A98F}"/>
              </a:ext>
            </a:extLst>
          </p:cNvPr>
          <p:cNvSpPr txBox="1"/>
          <p:nvPr/>
        </p:nvSpPr>
        <p:spPr>
          <a:xfrm>
            <a:off x="1205297" y="1764306"/>
            <a:ext cx="18538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THE R&amp;D EFFECT</a:t>
            </a:r>
            <a:endParaRPr lang="en-US" sz="1500" dirty="0">
              <a:solidFill>
                <a:srgbClr val="3AF0DE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· Price regulation may lead to a decrease in R&amp;D investment via an expected-profit effect and/or a cash-flow effect.</a:t>
            </a:r>
          </a:p>
          <a:p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3AF0DE"/>
                </a:solidFill>
                <a:latin typeface="Arial" charset="0"/>
                <a:ea typeface="Arial" charset="0"/>
                <a:cs typeface="Arial" charset="0"/>
              </a:rPr>
              <a:t>(Vernon 2004)</a:t>
            </a:r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</TotalTime>
  <Words>818</Words>
  <Application>Microsoft Macintosh PowerPoint</Application>
  <PresentationFormat>On-screen Show (4:3)</PresentationFormat>
  <Paragraphs>204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MS Mincho</vt:lpstr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Tema de Office</vt:lpstr>
      <vt:lpstr>THE “PORTFOLIO EFFECT” IN PHARMACEUTICAL PRICE REGULATION</vt:lpstr>
      <vt:lpstr>OUTLINE</vt:lpstr>
      <vt:lpstr>I.  THE PROMISE OF PHARMACEUTICAL PRICE REGULATION (IRPs in particular)</vt:lpstr>
      <vt:lpstr>THE PROMISE OF SAVINGS</vt:lpstr>
      <vt:lpstr>THE PROMISE OF SELF REGULATION</vt:lpstr>
      <vt:lpstr>In general, the literature does suggest that the prices of regulated products decrease thanks to IRPs.  (Windmeijer, De Laat, Douven, &amp; Mot, 2006; Filko &amp; Szilagyiova, 2009; Håkonsen, Horn, &amp; Toverud, 2009 Leopold, Mantel-Teeuwisse, et al., 2012)</vt:lpstr>
      <vt:lpstr>PowerPoint Presentation</vt:lpstr>
      <vt:lpstr>PowerPoint Presentation</vt:lpstr>
      <vt:lpstr>PowerPoint Presentation</vt:lpstr>
      <vt:lpstr>PowerPoint Presentation</vt:lpstr>
      <vt:lpstr>In Colombia, the evidence shows that: . Prices of regulated products decreased (between 31% and 57%). . But, total pharmaceutical sales increased at an annual rate of 26%.  (Prada et al. 2018)</vt:lpstr>
      <vt:lpstr>PowerPoint Presentation</vt:lpstr>
      <vt:lpstr>PowerPoint Presentation</vt:lpstr>
      <vt:lpstr>HOW WE USUALLY EXPLAIN THE INCREASE IN PHARMACEUTICAL EXPENDITURE</vt:lpstr>
      <vt:lpstr>LET´S LOOK AT COMPANIES</vt:lpstr>
      <vt:lpstr>PowerPoint Presentation</vt:lpstr>
      <vt:lpstr>PowerPoint Presentation</vt:lpstr>
      <vt:lpstr>PowerPoint Presentation</vt:lpstr>
      <vt:lpstr>METHOD</vt:lpstr>
      <vt:lpstr>PowerPoint Presentation</vt:lpstr>
      <vt:lpstr>WHEN SOME PRICES GO DOWN OTHERS GO UP</vt:lpstr>
      <vt:lpstr>PRICES OF UNREGULATED PRODUCTS INCREASE (red and blue lines)</vt:lpstr>
      <vt:lpstr>QUANTITIES OF REGULATED PRODUCTS INCREASE (green and purple lines)</vt:lpstr>
      <vt:lpstr>PowerPoint Presentation</vt:lpstr>
      <vt:lpstr>PowerPoint Presentation</vt:lpstr>
      <vt:lpstr>PowerPoint Presentation</vt:lpstr>
      <vt:lpstr>EXPAND THE REGULATORY TOOLKIT</vt:lpstr>
      <vt:lpstr>LINK COVERAGE AND PHARMACEUTICAL POLICIES</vt:lpstr>
      <vt:lpstr>MONITOR PRICE AND QUANTITY INCREASES</vt:lpstr>
      <vt:lpstr>CULTURAL CHANGE AND RATIONAL USE OF MEDICINES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INICIATIVAS DE TRANSPARENCIA Y ACCESO A LA INFORMACIÓN EN EL SECTOR SALUD</dc:title>
  <dc:creator>Usuario de Microsoft Office</dc:creator>
  <cp:lastModifiedBy>Tatiana Andia</cp:lastModifiedBy>
  <cp:revision>52</cp:revision>
  <dcterms:created xsi:type="dcterms:W3CDTF">2017-11-16T21:30:21Z</dcterms:created>
  <dcterms:modified xsi:type="dcterms:W3CDTF">2018-02-23T14:32:02Z</dcterms:modified>
</cp:coreProperties>
</file>